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04" r:id="rId3"/>
    <p:sldId id="308" r:id="rId4"/>
    <p:sldId id="258" r:id="rId5"/>
    <p:sldId id="259" r:id="rId6"/>
    <p:sldId id="305" r:id="rId7"/>
    <p:sldId id="318" r:id="rId8"/>
    <p:sldId id="303" r:id="rId9"/>
    <p:sldId id="261" r:id="rId10"/>
    <p:sldId id="319" r:id="rId11"/>
    <p:sldId id="283" r:id="rId12"/>
    <p:sldId id="285" r:id="rId13"/>
    <p:sldId id="284" r:id="rId14"/>
    <p:sldId id="286" r:id="rId15"/>
    <p:sldId id="288" r:id="rId16"/>
    <p:sldId id="289" r:id="rId17"/>
    <p:sldId id="321" r:id="rId18"/>
    <p:sldId id="322" r:id="rId19"/>
    <p:sldId id="323" r:id="rId20"/>
    <p:sldId id="324" r:id="rId21"/>
    <p:sldId id="325" r:id="rId22"/>
    <p:sldId id="336" r:id="rId23"/>
    <p:sldId id="327" r:id="rId24"/>
    <p:sldId id="326" r:id="rId25"/>
    <p:sldId id="310" r:id="rId26"/>
    <p:sldId id="328" r:id="rId27"/>
    <p:sldId id="330" r:id="rId28"/>
    <p:sldId id="297" r:id="rId29"/>
    <p:sldId id="331" r:id="rId30"/>
    <p:sldId id="335" r:id="rId31"/>
    <p:sldId id="33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EF61F-66CA-4694-AF13-8BA94B070796}" type="datetimeFigureOut">
              <a:rPr lang="en-GB" smtClean="0"/>
              <a:t>13/05/2015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0A5BA-FACF-4182-9E35-1521A74655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94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 l="-3000" r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53933" y="2063932"/>
            <a:ext cx="4040897" cy="2521716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1D55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2979" y="1695450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D5578"/>
                </a:solidFill>
              </a:rPr>
              <a:t>Welcome to</a:t>
            </a:r>
            <a:endParaRPr lang="en-US" b="1" dirty="0">
              <a:solidFill>
                <a:srgbClr val="1D5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1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t Common Ap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726" y="217488"/>
            <a:ext cx="6257348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200524" y="1439864"/>
            <a:ext cx="4238625" cy="760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Most common application(s) where this product is commonly installed: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466725" y="1535113"/>
            <a:ext cx="2924175" cy="457993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 baseline="0"/>
            </a:lvl1pPr>
          </a:lstStyle>
          <a:p>
            <a:r>
              <a:rPr lang="en-US" dirty="0" smtClean="0"/>
              <a:t>Residential/Commercial/Industrial Photo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276225" y="1343026"/>
            <a:ext cx="3314700" cy="4972050"/>
          </a:xfrm>
          <a:prstGeom prst="roundRect">
            <a:avLst>
              <a:gd name="adj" fmla="val 5351"/>
            </a:avLst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181475" y="2219325"/>
            <a:ext cx="4276725" cy="3943350"/>
          </a:xfrm>
          <a:prstGeom prst="rect">
            <a:avLst/>
          </a:prstGeom>
        </p:spPr>
        <p:txBody>
          <a:bodyPr/>
          <a:lstStyle>
            <a:lvl1pPr>
              <a:defRPr lang="en-US" sz="24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List</a:t>
            </a:r>
          </a:p>
          <a:p>
            <a:pPr lvl="0"/>
            <a:r>
              <a:rPr lang="en-US" dirty="0" smtClean="0"/>
              <a:t>List</a:t>
            </a:r>
          </a:p>
          <a:p>
            <a:pPr lvl="0"/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7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Decision Criteria for 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726" y="217488"/>
            <a:ext cx="6271202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495800" y="2876550"/>
            <a:ext cx="4238625" cy="328612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495799" y="1466849"/>
            <a:ext cx="4238625" cy="1400176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4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725" y="217488"/>
            <a:ext cx="6229639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495800" y="2162176"/>
            <a:ext cx="4238625" cy="40005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495799" y="1466849"/>
            <a:ext cx="4238625" cy="695325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428625" y="1535114"/>
            <a:ext cx="3535987" cy="273208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 baseline="0"/>
            </a:lvl1pPr>
          </a:lstStyle>
          <a:p>
            <a:r>
              <a:rPr lang="en-US" dirty="0" smtClean="0"/>
              <a:t>Product Image </a:t>
            </a:r>
          </a:p>
          <a:p>
            <a:r>
              <a:rPr lang="en-US" dirty="0" smtClean="0"/>
              <a:t>or in use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6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725" y="217488"/>
            <a:ext cx="6243493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09574" y="1439863"/>
            <a:ext cx="8333702" cy="457201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rgbClr val="1D5578"/>
                </a:solidFill>
              </a:defRPr>
            </a:lvl1pPr>
          </a:lstStyle>
          <a:p>
            <a:pPr lvl="0"/>
            <a:r>
              <a:rPr lang="en-US" dirty="0" smtClean="0"/>
              <a:t>[Competitive Product Name]</a:t>
            </a:r>
            <a:endParaRPr lang="en-US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2760115"/>
            <a:ext cx="8343900" cy="573635"/>
          </a:xfrm>
          <a:prstGeom prst="rect">
            <a:avLst/>
          </a:prstGeom>
        </p:spPr>
        <p:txBody>
          <a:bodyPr/>
          <a:lstStyle>
            <a:lvl1pPr marL="228600" indent="-228600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List their weaknesses</a:t>
            </a:r>
            <a:endParaRPr lang="en-US" dirty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9574" y="2293389"/>
            <a:ext cx="8333702" cy="457201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[Competitive Product Name]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0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726" y="217488"/>
            <a:ext cx="6215784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495800" y="2162176"/>
            <a:ext cx="4238625" cy="40005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495799" y="1466849"/>
            <a:ext cx="4238625" cy="6953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428625" y="1535114"/>
            <a:ext cx="3535987" cy="273208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 baseline="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1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726" y="217488"/>
            <a:ext cx="6257348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495800" y="2162176"/>
            <a:ext cx="4238625" cy="40005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495799" y="1466849"/>
            <a:ext cx="4238625" cy="6953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428625" y="1535114"/>
            <a:ext cx="3535987" cy="273208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 baseline="0"/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1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725" y="217488"/>
            <a:ext cx="6243493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286000"/>
            <a:ext cx="83439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Info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228600" y="1219200"/>
            <a:ext cx="2743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Logo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3886200"/>
            <a:ext cx="8458200" cy="2438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body" sz="quarter" idx="16" hasCustomPrompt="1"/>
          </p:nvPr>
        </p:nvSpPr>
        <p:spPr>
          <a:xfrm>
            <a:off x="488373" y="3998365"/>
            <a:ext cx="8198427" cy="225003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b="1" u="sng" dirty="0" smtClean="0"/>
              <a:t>S&amp;P Advantages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9256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725" y="217488"/>
            <a:ext cx="6285057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19125" y="2295524"/>
            <a:ext cx="4238625" cy="386715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5324475" y="1011382"/>
            <a:ext cx="3819525" cy="560863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 baseline="0"/>
            </a:lvl1pPr>
          </a:lstStyle>
          <a:p>
            <a:r>
              <a:rPr lang="en-US" dirty="0" smtClean="0"/>
              <a:t>Product Image </a:t>
            </a:r>
          </a:p>
          <a:p>
            <a:r>
              <a:rPr lang="en-US" dirty="0" smtClean="0"/>
              <a:t>or in use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61950" y="1466849"/>
            <a:ext cx="4495800" cy="695325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726" y="217488"/>
            <a:ext cx="6271202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09575" y="1906589"/>
            <a:ext cx="8343900" cy="703262"/>
          </a:xfrm>
          <a:prstGeom prst="rect">
            <a:avLst/>
          </a:prstGeom>
        </p:spPr>
        <p:txBody>
          <a:bodyPr/>
          <a:lstStyle>
            <a:lvl1pPr marL="228600" indent="-228600"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List their weaknesses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09574" y="1439863"/>
            <a:ext cx="8333702" cy="457201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[Competitive Product Name]</a:t>
            </a:r>
            <a:endParaRPr lang="en-US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3160165"/>
            <a:ext cx="8343900" cy="703262"/>
          </a:xfrm>
          <a:prstGeom prst="rect">
            <a:avLst/>
          </a:prstGeom>
        </p:spPr>
        <p:txBody>
          <a:bodyPr/>
          <a:lstStyle>
            <a:lvl1pPr marL="228600" indent="-228600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List their weaknesses</a:t>
            </a:r>
            <a:endParaRPr lang="en-US" dirty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9574" y="2693439"/>
            <a:ext cx="8333702" cy="457201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[Competitive Product Name]</a:t>
            </a:r>
            <a:endParaRPr lang="en-US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09575" y="4427530"/>
            <a:ext cx="8343900" cy="703262"/>
          </a:xfrm>
          <a:prstGeom prst="rect">
            <a:avLst/>
          </a:prstGeom>
        </p:spPr>
        <p:txBody>
          <a:bodyPr/>
          <a:lstStyle>
            <a:lvl1pPr marL="228600" indent="-228600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List their weaknesses</a:t>
            </a:r>
            <a:endParaRPr lang="en-US" dirty="0"/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09574" y="3960804"/>
            <a:ext cx="8333702" cy="457201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[Competitive Product Name]</a:t>
            </a:r>
            <a:endParaRPr lang="en-US" dirty="0"/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09575" y="5685370"/>
            <a:ext cx="8343900" cy="703262"/>
          </a:xfrm>
          <a:prstGeom prst="rect">
            <a:avLst/>
          </a:prstGeom>
        </p:spPr>
        <p:txBody>
          <a:bodyPr/>
          <a:lstStyle>
            <a:lvl1pPr marL="228600" indent="-228600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List their weaknesses</a:t>
            </a:r>
            <a:endParaRPr lang="en-US" dirty="0"/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09574" y="5218644"/>
            <a:ext cx="8333702" cy="457201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[Competitive Product Name]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0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Complete">
    <p:bg>
      <p:bgPr>
        <a:blipFill dpi="0" rotWithShape="1">
          <a:blip r:embed="rId2">
            <a:lum/>
          </a:blip>
          <a:srcRect/>
          <a:stretch>
            <a:fillRect l="-3000" r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90879" y="2063932"/>
            <a:ext cx="2473235" cy="174171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9924" y="457200"/>
            <a:ext cx="437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>
                    <a:lumMod val="65000"/>
                  </a:prstClr>
                </a:solidFill>
              </a:rPr>
              <a:t>Training Complete</a:t>
            </a:r>
            <a:endParaRPr lang="en-US" sz="3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7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ef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726" y="217488"/>
            <a:ext cx="6271202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495799" y="1466849"/>
            <a:ext cx="4238625" cy="2800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Brief description of product/product line to be covered in the learning module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428625" y="1535114"/>
            <a:ext cx="3535987" cy="273208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 baseline="0"/>
            </a:lvl1pPr>
          </a:lstStyle>
          <a:p>
            <a:r>
              <a:rPr lang="en-US" dirty="0" smtClean="0"/>
              <a:t>Product Image </a:t>
            </a:r>
          </a:p>
          <a:p>
            <a:r>
              <a:rPr lang="en-US" dirty="0" smtClean="0"/>
              <a:t>or in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9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623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68CBAA7E-B498-4BDF-9040-7B859AB22BCC}" type="datetimeFigureOut">
              <a:rPr lang="en-US" smtClean="0">
                <a:solidFill>
                  <a:prstClr val="black"/>
                </a:solidFill>
              </a:rPr>
              <a:pPr/>
              <a:t>5/13/2015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629400"/>
            <a:ext cx="2743200" cy="1524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184C14-192C-4821-BA28-E274871489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5257800"/>
            <a:ext cx="2514600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 algn="r">
              <a:buNone/>
              <a:defRPr/>
            </a:lvl2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Presenter: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Name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Title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1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623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68CBAA7E-B498-4BDF-9040-7B859AB22BCC}" type="datetimeFigureOut">
              <a:rPr lang="en-US" smtClean="0">
                <a:solidFill>
                  <a:prstClr val="black"/>
                </a:solidFill>
              </a:rPr>
              <a:pPr/>
              <a:t>5/13/2015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629400"/>
            <a:ext cx="2743200" cy="1524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184C14-192C-4821-BA28-E274871489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5257800"/>
            <a:ext cx="2514600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 algn="r">
              <a:buNone/>
              <a:defRPr/>
            </a:lvl2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Presenter: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Name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Title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2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623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68CBAA7E-B498-4BDF-9040-7B859AB22BCC}" type="datetimeFigureOut">
              <a:rPr lang="en-US" smtClean="0">
                <a:solidFill>
                  <a:prstClr val="black"/>
                </a:solidFill>
              </a:rPr>
              <a:pPr/>
              <a:t>5/13/2015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629400"/>
            <a:ext cx="2743200" cy="1524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184C14-192C-4821-BA28-E274871489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5257800"/>
            <a:ext cx="2514600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 algn="r">
              <a:buNone/>
              <a:defRPr/>
            </a:lvl2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Presenter: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Name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Title</a:t>
            </a:r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248400"/>
            <a:ext cx="733425" cy="18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9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623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68CBAA7E-B498-4BDF-9040-7B859AB22BCC}" type="datetimeFigureOut">
              <a:rPr lang="en-US" smtClean="0">
                <a:solidFill>
                  <a:prstClr val="black"/>
                </a:solidFill>
              </a:rPr>
              <a:pPr/>
              <a:t>5/13/2015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629400"/>
            <a:ext cx="2743200" cy="1524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184C14-192C-4821-BA28-E274871489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5257800"/>
            <a:ext cx="2514600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 algn="r">
              <a:buNone/>
              <a:defRPr/>
            </a:lvl2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Presenter: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Name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Title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6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623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68CBAA7E-B498-4BDF-9040-7B859AB22BCC}" type="datetimeFigureOut">
              <a:rPr lang="en-US" smtClean="0">
                <a:solidFill>
                  <a:prstClr val="black"/>
                </a:solidFill>
              </a:rPr>
              <a:pPr/>
              <a:t>5/13/2015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629400"/>
            <a:ext cx="2743200" cy="1524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184C14-192C-4821-BA28-E274871489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5257800"/>
            <a:ext cx="2514600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 algn="r">
              <a:buNone/>
              <a:defRPr/>
            </a:lvl2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Presenter: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Name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Title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6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71CD8A-F2C0-4C14-8DFD-D2BA1AFC9DF3}" type="datetimeFigureOut">
              <a:rPr lang="en-GB" smtClean="0"/>
              <a:t>13/05/2015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E0C70-75FD-4E1D-BFC2-3382CC415B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758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71CD8A-F2C0-4C14-8DFD-D2BA1AFC9DF3}" type="datetimeFigureOut">
              <a:rPr lang="en-GB" smtClean="0"/>
              <a:t>13/05/2015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E0C70-75FD-4E1D-BFC2-3382CC415B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033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71CD8A-F2C0-4C14-8DFD-D2BA1AFC9DF3}" type="datetimeFigureOut">
              <a:rPr lang="en-GB" smtClean="0"/>
              <a:t>13/05/2015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E0C70-75FD-4E1D-BFC2-3382CC415B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47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ustomer 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726" y="217488"/>
            <a:ext cx="6257348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200524" y="1439864"/>
            <a:ext cx="4238625" cy="760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Who is most likely to use this product?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466725" y="1535113"/>
            <a:ext cx="2924175" cy="227289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 baseline="0"/>
            </a:lvl1pPr>
          </a:lstStyle>
          <a:p>
            <a:r>
              <a:rPr lang="en-US" dirty="0" smtClean="0"/>
              <a:t>Product</a:t>
            </a:r>
          </a:p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466725" y="3971925"/>
            <a:ext cx="2914650" cy="2143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In use</a:t>
            </a:r>
          </a:p>
          <a:p>
            <a:r>
              <a:rPr lang="en-US" dirty="0" smtClean="0"/>
              <a:t>Product Image</a:t>
            </a:r>
            <a:endParaRPr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276225" y="1343026"/>
            <a:ext cx="3314700" cy="4972050"/>
          </a:xfrm>
          <a:prstGeom prst="roundRect">
            <a:avLst>
              <a:gd name="adj" fmla="val 5351"/>
            </a:avLst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181475" y="2219325"/>
            <a:ext cx="4276725" cy="3943350"/>
          </a:xfrm>
          <a:prstGeom prst="rect">
            <a:avLst/>
          </a:prstGeom>
        </p:spPr>
        <p:txBody>
          <a:bodyPr/>
          <a:lstStyle>
            <a:lvl1pPr>
              <a:defRPr lang="en-US" sz="24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i.e. Contractors, Electrical Superintendent, etc…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Customer 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726" y="217488"/>
            <a:ext cx="6257348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466725" y="1535114"/>
            <a:ext cx="2924175" cy="113096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 baseline="0"/>
            </a:lvl1pPr>
          </a:lstStyle>
          <a:p>
            <a:r>
              <a:rPr lang="en-US" dirty="0" smtClean="0"/>
              <a:t>Installation</a:t>
            </a:r>
          </a:p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276224" y="1343026"/>
            <a:ext cx="8493441" cy="1477292"/>
          </a:xfrm>
          <a:prstGeom prst="roundRect">
            <a:avLst>
              <a:gd name="adj" fmla="val 5351"/>
            </a:avLst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276224" y="2968140"/>
            <a:ext cx="8493441" cy="1477292"/>
          </a:xfrm>
          <a:prstGeom prst="roundRect">
            <a:avLst>
              <a:gd name="adj" fmla="val 5351"/>
            </a:avLst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276224" y="4619555"/>
            <a:ext cx="8493441" cy="1477292"/>
          </a:xfrm>
          <a:prstGeom prst="roundRect">
            <a:avLst>
              <a:gd name="adj" fmla="val 5351"/>
            </a:avLst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466725" y="3160165"/>
            <a:ext cx="2924175" cy="113096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 baseline="0"/>
            </a:lvl1pPr>
          </a:lstStyle>
          <a:p>
            <a:r>
              <a:rPr lang="en-US" dirty="0" smtClean="0"/>
              <a:t>Installation</a:t>
            </a:r>
          </a:p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16" hasCustomPrompt="1"/>
          </p:nvPr>
        </p:nvSpPr>
        <p:spPr>
          <a:xfrm>
            <a:off x="466725" y="4773175"/>
            <a:ext cx="2924175" cy="113096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 baseline="0"/>
            </a:lvl1pPr>
          </a:lstStyle>
          <a:p>
            <a:r>
              <a:rPr lang="en-US" dirty="0" smtClean="0"/>
              <a:t>Installation</a:t>
            </a:r>
          </a:p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5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00025" y="217488"/>
            <a:ext cx="6256194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982663"/>
            <a:ext cx="9144000" cy="560863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 baseline="0"/>
            </a:lvl1pPr>
          </a:lstStyle>
          <a:p>
            <a:r>
              <a:rPr lang="en-US" dirty="0" smtClean="0"/>
              <a:t>Product Image </a:t>
            </a:r>
          </a:p>
          <a:p>
            <a:r>
              <a:rPr lang="en-US" dirty="0" smtClean="0"/>
              <a:t>or in use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4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725" y="217488"/>
            <a:ext cx="6248401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19125" y="2295524"/>
            <a:ext cx="4238625" cy="386715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5324475" y="982663"/>
            <a:ext cx="3819525" cy="560863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 baseline="0"/>
            </a:lvl1pPr>
          </a:lstStyle>
          <a:p>
            <a:r>
              <a:rPr lang="en-US" dirty="0" smtClean="0"/>
              <a:t>Product Image </a:t>
            </a:r>
          </a:p>
          <a:p>
            <a:r>
              <a:rPr lang="en-US" dirty="0" smtClean="0"/>
              <a:t>or in use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61950" y="1466849"/>
            <a:ext cx="4495800" cy="695325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1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ief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726" y="217488"/>
            <a:ext cx="6271202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495799" y="1466849"/>
            <a:ext cx="4238625" cy="2800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Brief description of product/product line to be covered in the learning module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428625" y="1535114"/>
            <a:ext cx="3535987" cy="273208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 baseline="0"/>
            </a:lvl1pPr>
          </a:lstStyle>
          <a:p>
            <a:r>
              <a:rPr lang="en-US" dirty="0" smtClean="0"/>
              <a:t>Product Image </a:t>
            </a:r>
          </a:p>
          <a:p>
            <a:r>
              <a:rPr lang="en-US" dirty="0" smtClean="0"/>
              <a:t>or in use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5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726" y="217488"/>
            <a:ext cx="6118802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495799" y="1466849"/>
            <a:ext cx="4238625" cy="2800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Briefly establish credibility as a leading supplier of subject product/product line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545909" y="1624084"/>
            <a:ext cx="3275463" cy="331640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19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Decision M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725" y="217488"/>
            <a:ext cx="6243493" cy="603186"/>
          </a:xfrm>
          <a:prstGeom prst="rect">
            <a:avLst/>
          </a:prstGeom>
        </p:spPr>
        <p:txBody>
          <a:bodyPr/>
          <a:lstStyle>
            <a:lvl1pPr algn="l"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200524" y="1439864"/>
            <a:ext cx="4238625" cy="760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Who are the key decision maker and buying influences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466725" y="1535113"/>
            <a:ext cx="2924175" cy="457993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 baseline="0"/>
            </a:lvl1pPr>
          </a:lstStyle>
          <a:p>
            <a:r>
              <a:rPr lang="en-US" dirty="0" smtClean="0"/>
              <a:t>Decision </a:t>
            </a:r>
          </a:p>
          <a:p>
            <a:r>
              <a:rPr lang="en-US" dirty="0" smtClean="0"/>
              <a:t>Makers</a:t>
            </a:r>
          </a:p>
          <a:p>
            <a:r>
              <a:rPr lang="en-US" dirty="0" smtClean="0"/>
              <a:t>Photo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276225" y="1343026"/>
            <a:ext cx="3314700" cy="4972050"/>
          </a:xfrm>
          <a:prstGeom prst="roundRect">
            <a:avLst>
              <a:gd name="adj" fmla="val 5351"/>
            </a:avLst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181475" y="2219325"/>
            <a:ext cx="4276725" cy="3943350"/>
          </a:xfrm>
          <a:prstGeom prst="rect">
            <a:avLst/>
          </a:prstGeom>
        </p:spPr>
        <p:txBody>
          <a:bodyPr/>
          <a:lstStyle>
            <a:lvl1pPr>
              <a:defRPr lang="en-US" sz="24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(EC, GC, Lighting Designers, Architect, Building Owners, CFO, etc)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97108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2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>
            <a:lum/>
          </a:blip>
          <a:srcRect/>
          <a:stretch>
            <a:fillRect l="-5000" t="-4000" r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77" y="201803"/>
            <a:ext cx="730938" cy="7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6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700" r:id="rId25"/>
    <p:sldLayoutId id="2147483701" r:id="rId26"/>
    <p:sldLayoutId id="2147483702" r:id="rId2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g"/><Relationship Id="rId5" Type="http://schemas.openxmlformats.org/officeDocument/2006/relationships/image" Target="../media/image7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933" y="2063932"/>
            <a:ext cx="4299067" cy="2889068"/>
          </a:xfrm>
        </p:spPr>
        <p:txBody>
          <a:bodyPr/>
          <a:lstStyle/>
          <a:p>
            <a:r>
              <a:rPr lang="en-US" sz="3200" dirty="0" smtClean="0"/>
              <a:t>S&amp;P USA &amp; the 2012 International Residential and Mechanical Code for Ventilation</a:t>
            </a:r>
            <a:endParaRPr lang="en-GB" sz="3200" dirty="0"/>
          </a:p>
        </p:txBody>
      </p:sp>
      <p:pic>
        <p:nvPicPr>
          <p:cNvPr id="1026" name="Picture 2" descr="2012 International Residential Code® for One- and Two-Family Dwellings (IRC®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14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M1507: Mechanical Ventilation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1371600"/>
            <a:ext cx="8143875" cy="12954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Whole-house Ventilation AND Local Exhaust is required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Bathroom &amp; toilet air must be exhausted directly to the outdoors and shall not be recirculated within residence</a:t>
            </a:r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1950" y="990601"/>
            <a:ext cx="4495800" cy="533400"/>
          </a:xfrm>
        </p:spPr>
        <p:txBody>
          <a:bodyPr/>
          <a:lstStyle/>
          <a:p>
            <a:r>
              <a:rPr lang="en-US" b="1" dirty="0" smtClean="0"/>
              <a:t>The Code Specifies: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488668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Section M1507 Mechanical Ventilation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619125" y="3200400"/>
            <a:ext cx="8143875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One or more supply or exhaust fans, plus associated ducts and controls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Local exhaust or supply fans contribute to the whole-house ventilation requirement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System must have controls that enable manual override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Outdoor (makeup) air must be provided at a </a:t>
            </a:r>
            <a:r>
              <a:rPr lang="en-US" sz="2000" b="1" u="sng" dirty="0" smtClean="0"/>
              <a:t>continuous</a:t>
            </a:r>
            <a:r>
              <a:rPr lang="en-US" sz="2000" dirty="0" smtClean="0"/>
              <a:t> rate (ref. Table 1507.3.3)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Exception: if you use controls that enable operation for at least 25% of each 4 hour segment you can operate </a:t>
            </a:r>
            <a:r>
              <a:rPr lang="en-US" sz="1600" b="1" u="sng" dirty="0" smtClean="0"/>
              <a:t>intermittently</a:t>
            </a:r>
            <a:endParaRPr lang="en-GB" sz="1600" b="1" u="sng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381000" y="2819400"/>
            <a:ext cx="5715000" cy="695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Whole-house Ventilation Requirements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594360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Section M1507 uses the ASHRAE 62.2 Standards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0" y="24384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 will start with the Whole-house Ventilation Requirements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059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8" grpId="0"/>
      <p:bldP spid="1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House Ventilation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143000"/>
            <a:ext cx="8534400" cy="4983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Table 1507.3.3: </a:t>
            </a:r>
            <a:r>
              <a:rPr lang="en-US" sz="2800" dirty="0"/>
              <a:t>T</a:t>
            </a:r>
            <a:r>
              <a:rPr lang="en-US" sz="2800" dirty="0" smtClean="0"/>
              <a:t>he amount of whole house ventilation that is required to meet the standard.</a:t>
            </a:r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738171"/>
              </p:ext>
            </p:extLst>
          </p:nvPr>
        </p:nvGraphicFramePr>
        <p:xfrm>
          <a:off x="990600" y="2133600"/>
          <a:ext cx="6852415" cy="3547607"/>
        </p:xfrm>
        <a:graphic>
          <a:graphicData uri="http://schemas.openxmlformats.org/drawingml/2006/table">
            <a:tbl>
              <a:tblPr/>
              <a:tblGrid>
                <a:gridCol w="1971140"/>
                <a:gridCol w="976255"/>
                <a:gridCol w="976255"/>
                <a:gridCol w="976255"/>
                <a:gridCol w="976255"/>
                <a:gridCol w="976255"/>
              </a:tblGrid>
              <a:tr h="2786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</a:rPr>
                        <a:t>DWELLING UNIT </a:t>
                      </a: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dirty="0">
                          <a:effectLst/>
                        </a:rPr>
                        <a:t>FLOOR AREA </a:t>
                      </a: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dirty="0">
                          <a:effectLst/>
                        </a:rPr>
                        <a:t>(square feet)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600" b="1" dirty="0">
                          <a:effectLst/>
                        </a:rPr>
                        <a:t>NUMBER OF BEDROOMS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86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dirty="0" smtClean="0">
                          <a:effectLst/>
                        </a:rPr>
                        <a:t>0-1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>
                        <a:effectLst/>
                      </a:endParaRP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dirty="0">
                          <a:effectLst/>
                        </a:rPr>
                        <a:t>2 </a:t>
                      </a:r>
                      <a:r>
                        <a:rPr lang="en-GB" sz="1600" b="1" dirty="0" smtClean="0">
                          <a:effectLst/>
                        </a:rPr>
                        <a:t>-3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>
                        <a:effectLst/>
                      </a:endParaRP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dirty="0">
                          <a:effectLst/>
                        </a:rPr>
                        <a:t>4 </a:t>
                      </a:r>
                      <a:r>
                        <a:rPr lang="en-GB" sz="1600" b="1" dirty="0" smtClean="0">
                          <a:effectLst/>
                        </a:rPr>
                        <a:t>-5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>
                        <a:effectLst/>
                      </a:endParaRP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dirty="0" smtClean="0">
                          <a:effectLst/>
                        </a:rPr>
                        <a:t>6-7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>
                        <a:effectLst/>
                      </a:endParaRP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dirty="0">
                          <a:effectLst/>
                        </a:rPr>
                        <a:t>&gt; 7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600" b="1" dirty="0">
                          <a:effectLst/>
                        </a:rPr>
                        <a:t>Airflow in CFM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3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&lt; 1,500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30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45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60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75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90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1,501-3,000 </a:t>
                      </a:r>
                      <a:endParaRPr lang="en-GB" sz="1600" dirty="0">
                        <a:effectLst/>
                      </a:endParaRP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45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60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75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90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105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3,001-4,500 </a:t>
                      </a:r>
                      <a:endParaRPr lang="en-GB" sz="1600" dirty="0">
                        <a:effectLst/>
                      </a:endParaRP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60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75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90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105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120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4,501-6,000 </a:t>
                      </a:r>
                      <a:endParaRPr lang="en-GB" sz="1600" dirty="0">
                        <a:effectLst/>
                      </a:endParaRP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75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90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105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120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135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6,001-7,500 </a:t>
                      </a:r>
                      <a:endParaRPr lang="en-GB" sz="1600" dirty="0">
                        <a:effectLst/>
                      </a:endParaRP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90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105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120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135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150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&gt; 7,500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105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120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135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150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165 </a:t>
                      </a:r>
                    </a:p>
                  </a:txBody>
                  <a:tcPr marL="17230" marR="17230" marT="17230" marB="1723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126676"/>
              </p:ext>
            </p:extLst>
          </p:nvPr>
        </p:nvGraphicFramePr>
        <p:xfrm>
          <a:off x="990600" y="5715000"/>
          <a:ext cx="8229600" cy="3048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For SI: 1 square foot = 0.0929 m</a:t>
                      </a:r>
                      <a:r>
                        <a:rPr lang="en-US" sz="1400" baseline="30000" dirty="0"/>
                        <a:t>2</a:t>
                      </a:r>
                      <a:r>
                        <a:rPr lang="en-US" sz="1400" dirty="0"/>
                        <a:t>, 1 cubic foot per minute = 0.0004719 m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dirty="0"/>
                        <a:t>/s.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Section M1507 Mechanical Ventilation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Solution: Whole House Ventilation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9125" y="2133600"/>
            <a:ext cx="4238625" cy="402907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 smtClean="0"/>
              <a:t>The PC Fan will run continuously for exhaust</a:t>
            </a:r>
          </a:p>
          <a:p>
            <a:pPr lvl="1"/>
            <a:r>
              <a:rPr lang="en-US" dirty="0" smtClean="0"/>
              <a:t>The TD will provide outdoor air continuously</a:t>
            </a:r>
          </a:p>
          <a:p>
            <a:pPr lvl="1"/>
            <a:r>
              <a:rPr lang="en-US" dirty="0" smtClean="0"/>
              <a:t>A speed control should be used to set the TD to match the PC performance</a:t>
            </a:r>
          </a:p>
          <a:p>
            <a:pPr lvl="1"/>
            <a:r>
              <a:rPr lang="en-US" dirty="0" smtClean="0"/>
              <a:t>You meet the code but don’t exceed it!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96" y="1447800"/>
            <a:ext cx="2176272" cy="1578864"/>
          </a:xfrm>
        </p:spPr>
      </p:pic>
      <p:sp>
        <p:nvSpPr>
          <p:cNvPr id="6" name="TextBox 5"/>
          <p:cNvSpPr txBox="1"/>
          <p:nvPr/>
        </p:nvSpPr>
        <p:spPr>
          <a:xfrm>
            <a:off x="76200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Section M1507 Mechanical Ventilation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61950" y="1143000"/>
            <a:ext cx="4495800" cy="695325"/>
          </a:xfrm>
        </p:spPr>
        <p:txBody>
          <a:bodyPr/>
          <a:lstStyle/>
          <a:p>
            <a:r>
              <a:rPr lang="en-US" dirty="0" smtClean="0"/>
              <a:t>PC-Premium CHIOCE Fan (Exhaust)</a:t>
            </a:r>
          </a:p>
          <a:p>
            <a:r>
              <a:rPr lang="en-US" dirty="0" smtClean="0"/>
              <a:t>TD-MIXVENT Fan (Supply)</a:t>
            </a:r>
            <a:endParaRPr lang="en-GB" dirty="0"/>
          </a:p>
        </p:txBody>
      </p:sp>
      <p:pic>
        <p:nvPicPr>
          <p:cNvPr id="8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52800"/>
            <a:ext cx="2087135" cy="17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1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10259" r="17306" b="14568"/>
          <a:stretch/>
        </p:blipFill>
        <p:spPr>
          <a:xfrm>
            <a:off x="4921833" y="4941090"/>
            <a:ext cx="778614" cy="602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Exhaust Side of Good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8956" y="1143000"/>
            <a:ext cx="4238625" cy="5029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Install PC fan in hallway or other area away from the living space</a:t>
            </a:r>
          </a:p>
          <a:p>
            <a:r>
              <a:rPr lang="en-US" dirty="0" smtClean="0"/>
              <a:t>Motors rated for 30,000 hours continuous on</a:t>
            </a:r>
          </a:p>
          <a:p>
            <a:r>
              <a:rPr lang="en-US" dirty="0" smtClean="0"/>
              <a:t>The extremely low sound levels ensure the PC will not be intrusive</a:t>
            </a:r>
          </a:p>
          <a:p>
            <a:r>
              <a:rPr lang="en-US" dirty="0" smtClean="0"/>
              <a:t>ENERGY STAR® qualification ensures the fan reduces energy consumption without sacrificing performance 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87" y="2895600"/>
            <a:ext cx="4628693" cy="123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97" y="1371600"/>
            <a:ext cx="1795272" cy="1302452"/>
          </a:xfrm>
        </p:spPr>
      </p:pic>
      <p:sp>
        <p:nvSpPr>
          <p:cNvPr id="10" name="TextBox 9"/>
          <p:cNvSpPr txBox="1"/>
          <p:nvPr/>
        </p:nvSpPr>
        <p:spPr>
          <a:xfrm>
            <a:off x="76200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Section M1507 Mechanical Ventilation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06" y="4941090"/>
            <a:ext cx="1388379" cy="138284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5590934" y="5318530"/>
            <a:ext cx="962266" cy="916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678680" y="4267200"/>
            <a:ext cx="4236720" cy="2119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11140" y="434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PC Bonus Feature:</a:t>
            </a:r>
          </a:p>
          <a:p>
            <a:pPr algn="ctr"/>
            <a:r>
              <a:rPr lang="en-US" sz="1600" dirty="0" smtClean="0"/>
              <a:t>Simple Plug-&amp;-Play Speed Control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5025479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PCSC option allows you to set the continuous speed requirement. No separate wall control needed!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042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Side of the Good Solution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3" y="3914775"/>
            <a:ext cx="7681897" cy="221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2954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Insert TD Fan into the outside air duct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Set the performance for the whole house requirement and the exhaust requirement totaling the makeup air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Section M1507 Mechanical Ventilation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03" y="1332854"/>
            <a:ext cx="3035085" cy="2528932"/>
          </a:xfrm>
          <a:prstGeom prst="rect">
            <a:avLst/>
          </a:prstGeom>
        </p:spPr>
      </p:pic>
      <p:pic>
        <p:nvPicPr>
          <p:cNvPr id="14" name="Picture Placeholder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772400" y="2819400"/>
            <a:ext cx="1152212" cy="6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3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Better Solution for Whole House Ventilation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828800"/>
            <a:ext cx="4953000" cy="38671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Exhaust Fan set at the required airflow for installed in hallway </a:t>
            </a:r>
          </a:p>
          <a:p>
            <a:r>
              <a:rPr lang="en-US" dirty="0" smtClean="0"/>
              <a:t>Supply Fan in the outside air duct set at the requirement for Kitchen Ventilation, Bathroom Ventilation, &amp; Whole House ventilation.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209675"/>
            <a:ext cx="4495800" cy="695325"/>
          </a:xfrm>
        </p:spPr>
        <p:txBody>
          <a:bodyPr/>
          <a:lstStyle/>
          <a:p>
            <a:r>
              <a:rPr lang="en-US" dirty="0" smtClean="0"/>
              <a:t>TD-SILENT: REQUIRES 2 FANS</a:t>
            </a:r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46" y="4495800"/>
            <a:ext cx="7620000" cy="163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5000"/>
            <a:ext cx="2612136" cy="1741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Section M1507 Mechanical Ventilation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Solution for Whole House Ventilation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362200"/>
            <a:ext cx="3581400" cy="3810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ERV or HRV to bring in the outside air AND exhaust the air to meet the requirement</a:t>
            </a:r>
          </a:p>
          <a:p>
            <a:r>
              <a:rPr lang="en-US" dirty="0" smtClean="0"/>
              <a:t>With S&amp;P TR or HR the exhaust and supply air do not mix in the core</a:t>
            </a:r>
          </a:p>
          <a:p>
            <a:r>
              <a:rPr lang="en-US" dirty="0" smtClean="0"/>
              <a:t>No need to worry about bathroom air cross contamination so it meets the code (see following sides for airflow animation)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61950" y="1339914"/>
            <a:ext cx="4495800" cy="695325"/>
          </a:xfrm>
        </p:spPr>
        <p:txBody>
          <a:bodyPr/>
          <a:lstStyle/>
          <a:p>
            <a:r>
              <a:rPr lang="en-US" dirty="0" smtClean="0"/>
              <a:t>TR: Energy Recovery Ventilator OR</a:t>
            </a:r>
          </a:p>
          <a:p>
            <a:r>
              <a:rPr lang="en-US" dirty="0" smtClean="0"/>
              <a:t>HR: Heat Recovery Ventilator</a:t>
            </a:r>
            <a:endParaRPr lang="en-GB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9645"/>
            <a:ext cx="1752600" cy="121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88" y="5105400"/>
            <a:ext cx="49318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82" y="2362200"/>
            <a:ext cx="489800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Section M1507 Mechanical Ventilation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077927"/>
            <a:ext cx="1564023" cy="12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054" y="0"/>
            <a:ext cx="9164053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3027-B616-6142-B3DB-31B2AE190AFC}" type="slidenum">
              <a:rPr lang="en-US" smtClean="0"/>
              <a:t>17</a:t>
            </a:fld>
            <a:endParaRPr lang="en-US" dirty="0"/>
          </a:p>
        </p:txBody>
      </p:sp>
      <p:pic>
        <p:nvPicPr>
          <p:cNvPr id="2" name="Picture 1" descr="Screen Shot 2013-08-02 at 4.50.2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22316"/>
            <a:ext cx="7023100" cy="43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054" y="0"/>
            <a:ext cx="9164053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3027-B616-6142-B3DB-31B2AE190AFC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 descr="Screen Shot 2013-08-02 at 4.49.57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6718300" cy="44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054" y="0"/>
            <a:ext cx="9164053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3027-B616-6142-B3DB-31B2AE190AFC}" type="slidenum">
              <a:rPr lang="en-US" smtClean="0"/>
              <a:t>19</a:t>
            </a:fld>
            <a:endParaRPr lang="en-US" dirty="0"/>
          </a:p>
        </p:txBody>
      </p:sp>
      <p:pic>
        <p:nvPicPr>
          <p:cNvPr id="2" name="Picture 1" descr="Screen Shot 2013-08-02 at 4.50.37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73506"/>
            <a:ext cx="6553200" cy="436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S&amp;P and IRC/IMC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105024"/>
            <a:ext cx="4238625" cy="386715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005682"/>
                </a:solidFill>
              </a:rPr>
              <a:t>To understand sections of IRC concerning ventilation</a:t>
            </a:r>
            <a:endParaRPr lang="en-US" sz="2800" dirty="0">
              <a:solidFill>
                <a:srgbClr val="005682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5682"/>
              </a:solidFill>
            </a:endParaRPr>
          </a:p>
          <a:p>
            <a:r>
              <a:rPr lang="en-US" sz="2800" dirty="0" smtClean="0">
                <a:solidFill>
                  <a:srgbClr val="005682"/>
                </a:solidFill>
              </a:rPr>
              <a:t>To understand </a:t>
            </a:r>
            <a:r>
              <a:rPr lang="en-US" sz="2800" dirty="0">
                <a:solidFill>
                  <a:srgbClr val="005682"/>
                </a:solidFill>
              </a:rPr>
              <a:t>s</a:t>
            </a:r>
            <a:r>
              <a:rPr lang="en-US" sz="2800" dirty="0" smtClean="0">
                <a:solidFill>
                  <a:srgbClr val="005682"/>
                </a:solidFill>
              </a:rPr>
              <a:t>ections of IMC concerning ventilation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5682"/>
              </a:solidFill>
            </a:endParaRPr>
          </a:p>
          <a:p>
            <a:r>
              <a:rPr lang="en-US" sz="2800" dirty="0" smtClean="0">
                <a:solidFill>
                  <a:srgbClr val="005682"/>
                </a:solidFill>
              </a:rPr>
              <a:t>Identify S&amp;P compliance options</a:t>
            </a:r>
            <a:endParaRPr lang="en-US" sz="2800" dirty="0">
              <a:solidFill>
                <a:srgbClr val="005682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5682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Presentation Objectives</a:t>
            </a:r>
            <a:endParaRPr lang="en-GB" dirty="0"/>
          </a:p>
        </p:txBody>
      </p:sp>
      <p:pic>
        <p:nvPicPr>
          <p:cNvPr id="8" name="Picture 2" descr="2012 International Residential Code® for One- and Two-Family Dwellings (IRC®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447800"/>
            <a:ext cx="1828800" cy="18288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0662"/>
            <a:ext cx="1447800" cy="10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Placeholder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239000" y="4038600"/>
            <a:ext cx="1613601" cy="8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054" y="0"/>
            <a:ext cx="9164053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3027-B616-6142-B3DB-31B2AE190AFC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 descr="Screen Shot 2013-08-02 at 4.50.47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33168"/>
            <a:ext cx="6477000" cy="42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4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054" y="0"/>
            <a:ext cx="9164053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3027-B616-6142-B3DB-31B2AE190AFC}" type="slidenum">
              <a:rPr lang="en-US" smtClean="0"/>
              <a:t>21</a:t>
            </a:fld>
            <a:endParaRPr lang="en-US" dirty="0"/>
          </a:p>
        </p:txBody>
      </p:sp>
      <p:pic>
        <p:nvPicPr>
          <p:cNvPr id="2" name="Picture 1" descr="Screen Shot 2013-08-02 at 4.51.20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26047"/>
            <a:ext cx="8991600" cy="387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7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M1507: Mechanical Ventilation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488668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Section M1507 Mechanical Ventilation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619125" y="1600200"/>
            <a:ext cx="8143875" cy="167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Exception:</a:t>
            </a:r>
            <a:r>
              <a:rPr lang="en-GB" sz="2000" dirty="0"/>
              <a:t> The whole-house mechanical ventilation system is permitted to operate intermittently where the system has controls that enable operation for not less than 25-percent of each 4-hour segment and the ventilation rate prescribed in Table M1507.3.3(1) is multiplied by the factor determined in accordance with Table M1507.3.3(2).</a:t>
            </a: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381000" y="1219200"/>
            <a:ext cx="7848600" cy="695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Whole-house Ventilation Requirements </a:t>
            </a:r>
            <a:r>
              <a:rPr lang="en-US" b="1" dirty="0" smtClean="0">
                <a:solidFill>
                  <a:srgbClr val="FF0000"/>
                </a:solidFill>
              </a:rPr>
              <a:t>EXCEPTION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8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M1507: Mechanical Ventilation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488668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Section M1507 Mechanical Ventilation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619125" y="1600200"/>
            <a:ext cx="8143875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Outdoor (makeup) air must be provided at a </a:t>
            </a:r>
            <a:r>
              <a:rPr lang="en-US" sz="2000" b="1" u="sng" dirty="0" smtClean="0"/>
              <a:t>continuous</a:t>
            </a:r>
            <a:r>
              <a:rPr lang="en-US" sz="2000" dirty="0" smtClean="0"/>
              <a:t> rate (ref. Table 1507.3.3)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1" dirty="0" smtClean="0"/>
              <a:t>Exception: if you use controls that enable operation for at least 25% of each 4 hour segment you can operate </a:t>
            </a:r>
            <a:r>
              <a:rPr lang="en-US" sz="2400" b="1" u="sng" dirty="0" smtClean="0"/>
              <a:t>intermittently.</a:t>
            </a:r>
            <a:r>
              <a:rPr lang="en-US" sz="2400" b="1" dirty="0" smtClean="0"/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 smtClean="0"/>
              <a:t>Use Chart 1503.3.3 to determine intermittent factor </a:t>
            </a:r>
            <a:br>
              <a:rPr lang="en-US" sz="2400" dirty="0" smtClean="0"/>
            </a:br>
            <a:r>
              <a:rPr lang="en-US" sz="1400" dirty="0" smtClean="0"/>
              <a:t>(Whole House Required CFM x Factor = Intermittent CFM):</a:t>
            </a:r>
            <a:endParaRPr lang="en-GB" sz="2400" u="sng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381000" y="1219200"/>
            <a:ext cx="7848600" cy="695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EXCEPTION</a:t>
            </a:r>
            <a:r>
              <a:rPr lang="en-GB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/>
              <a:t>Whole-house Ventilation Specifies: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13" name="Content Placeholder 7"/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3797680775"/>
              </p:ext>
            </p:extLst>
          </p:nvPr>
        </p:nvGraphicFramePr>
        <p:xfrm>
          <a:off x="538161" y="4228020"/>
          <a:ext cx="8305801" cy="815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8288"/>
                <a:gridCol w="1001770"/>
                <a:gridCol w="1001770"/>
                <a:gridCol w="1001770"/>
                <a:gridCol w="1001770"/>
                <a:gridCol w="1001770"/>
                <a:gridCol w="1088663"/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RUN-TIME PERCENTAGE IN </a:t>
                      </a:r>
                      <a:r>
                        <a:rPr lang="en-US" sz="1400" b="1" dirty="0" smtClean="0">
                          <a:effectLst/>
                        </a:rPr>
                        <a:t/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EACH </a:t>
                      </a:r>
                      <a:r>
                        <a:rPr lang="en-US" sz="1400" b="1" dirty="0">
                          <a:effectLst/>
                        </a:rPr>
                        <a:t>4-HOUR SEGMENT 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891" marR="31891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25%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891" marR="31891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33%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891" marR="31891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50%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891" marR="31891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66%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891" marR="31891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75%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891" marR="31891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100%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891" marR="31891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Factor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891" marR="31891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4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891" marR="31891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3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891" marR="31891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2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891" marR="31891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1.5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891" marR="31891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1.3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891" marR="31891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1.0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891" marR="31891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512427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Exception Example</a:t>
            </a:r>
            <a:r>
              <a:rPr lang="en-US" b="1" i="1" dirty="0"/>
              <a:t>: </a:t>
            </a:r>
            <a:r>
              <a:rPr lang="en-US" dirty="0"/>
              <a:t>2000 sq. ft. Home with 2 Baths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Whole House </a:t>
            </a:r>
            <a:r>
              <a:rPr lang="en-US" dirty="0" smtClean="0"/>
              <a:t>Requirement =  </a:t>
            </a:r>
            <a:r>
              <a:rPr lang="en-US" dirty="0"/>
              <a:t>60 </a:t>
            </a:r>
            <a:r>
              <a:rPr lang="en-US" dirty="0" smtClean="0"/>
              <a:t>CFM </a:t>
            </a:r>
            <a:r>
              <a:rPr lang="en-US" dirty="0"/>
              <a:t>continuous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Exception: Use a timer to run fan 25</a:t>
            </a:r>
            <a:r>
              <a:rPr lang="en-US" dirty="0"/>
              <a:t>% of the four hour </a:t>
            </a:r>
            <a:r>
              <a:rPr lang="en-US" dirty="0" smtClean="0"/>
              <a:t>period 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intermittent CFM requirement </a:t>
            </a:r>
            <a:r>
              <a:rPr lang="en-US" dirty="0"/>
              <a:t>would be </a:t>
            </a:r>
            <a:r>
              <a:rPr lang="en-US" dirty="0" smtClean="0"/>
              <a:t>240 CFM to operate at 25%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2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M1507: Mechanical Ventilation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1447800"/>
            <a:ext cx="8143875" cy="12954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/>
              <a:t>Whole-house Ventilation AND Local Exhaust is required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Bathroom &amp; toilet air must be exhausted directly to the outdoors and shall not be recirculated within residence</a:t>
            </a:r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1950" y="1066801"/>
            <a:ext cx="4495800" cy="533400"/>
          </a:xfrm>
        </p:spPr>
        <p:txBody>
          <a:bodyPr/>
          <a:lstStyle/>
          <a:p>
            <a:r>
              <a:rPr lang="en-US" b="1" dirty="0" smtClean="0"/>
              <a:t>The Code Specifies: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488668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Section M1507 Mechanical Ventilation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619125" y="2971800"/>
            <a:ext cx="8143875" cy="45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Exhaust </a:t>
            </a:r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minimum air flow rate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 on </a:t>
            </a:r>
            <a:r>
              <a:rPr lang="en-US" alt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 M1507.4</a:t>
            </a:r>
            <a:endParaRPr lang="en-GB" sz="1600" b="1" u="sng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381000" y="2590800"/>
            <a:ext cx="5715000" cy="695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Local Exhaust Ventilation Requirements</a:t>
            </a:r>
            <a:endParaRPr lang="en-GB" dirty="0"/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2127938757"/>
              </p:ext>
            </p:extLst>
          </p:nvPr>
        </p:nvGraphicFramePr>
        <p:xfrm>
          <a:off x="533400" y="3429000"/>
          <a:ext cx="8077200" cy="1371600"/>
        </p:xfrm>
        <a:graphic>
          <a:graphicData uri="http://schemas.openxmlformats.org/drawingml/2006/table">
            <a:tbl>
              <a:tblPr/>
              <a:tblGrid>
                <a:gridCol w="2743200"/>
                <a:gridCol w="5334000"/>
              </a:tblGrid>
              <a:tr h="432942">
                <a:tc>
                  <a:txBody>
                    <a:bodyPr/>
                    <a:lstStyle/>
                    <a:p>
                      <a:pPr algn="ctr" fontAlgn="ctr"/>
                      <a:r>
                        <a:rPr lang="en-GB" b="1" dirty="0">
                          <a:effectLst/>
                        </a:rPr>
                        <a:t>AREA TO BE EXHAUSTED</a:t>
                      </a:r>
                      <a:r>
                        <a:rPr lang="en-GB" dirty="0">
                          <a:effectLst/>
                        </a:rPr>
                        <a:t> </a:t>
                      </a:r>
                    </a:p>
                  </a:txBody>
                  <a:tcPr marL="27542" marR="27542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b="1" dirty="0">
                          <a:effectLst/>
                        </a:rPr>
                        <a:t>EXHAUST RATES</a:t>
                      </a:r>
                      <a:r>
                        <a:rPr lang="en-GB" dirty="0">
                          <a:effectLst/>
                        </a:rPr>
                        <a:t> </a:t>
                      </a:r>
                    </a:p>
                  </a:txBody>
                  <a:tcPr marL="27542" marR="27542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58">
                <a:tc>
                  <a:txBody>
                    <a:bodyPr/>
                    <a:lstStyle/>
                    <a:p>
                      <a:pPr algn="l" fontAlgn="ctr"/>
                      <a:r>
                        <a:rPr lang="en-GB" dirty="0">
                          <a:effectLst/>
                        </a:rPr>
                        <a:t>Kitchens </a:t>
                      </a:r>
                    </a:p>
                  </a:txBody>
                  <a:tcPr marL="27542" marR="27542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100 cfm intermittent or 25 cfm continuous </a:t>
                      </a:r>
                    </a:p>
                  </a:txBody>
                  <a:tcPr marL="27542" marR="27542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GB" dirty="0">
                          <a:effectLst/>
                        </a:rPr>
                        <a:t>Bathrooms-Toilet Rooms </a:t>
                      </a:r>
                    </a:p>
                  </a:txBody>
                  <a:tcPr marL="27542" marR="27542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Mechanical exhaust capacity of 50 cfm intermittent or 20 cfm continuous </a:t>
                      </a:r>
                    </a:p>
                  </a:txBody>
                  <a:tcPr marL="27542" marR="27542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000" y="4939605"/>
            <a:ext cx="830580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S&amp;P’s Recommended Solutions for Local Exhaust</a:t>
            </a:r>
            <a:endParaRPr lang="en-US" sz="24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GOOD:  </a:t>
            </a:r>
            <a:r>
              <a:rPr lang="en-US" sz="2000" dirty="0" smtClean="0"/>
              <a:t>PC-Premium CHOICE Ventilation Fan (Ceiling Mounted Fan) </a:t>
            </a:r>
            <a:r>
              <a:rPr lang="en-US" sz="2000" b="1" dirty="0" smtClean="0"/>
              <a:t>BETTER</a:t>
            </a:r>
            <a:r>
              <a:rPr lang="en-US" sz="2000" dirty="0"/>
              <a:t>: </a:t>
            </a:r>
            <a:r>
              <a:rPr lang="en-US" sz="2000" dirty="0" smtClean="0"/>
              <a:t>TD-MIXVENT </a:t>
            </a:r>
            <a:r>
              <a:rPr lang="en-US" sz="2000" dirty="0"/>
              <a:t>(Mixed Flow Fan</a:t>
            </a:r>
            <a:r>
              <a:rPr lang="en-US" sz="2000" dirty="0" smtClean="0"/>
              <a:t>)</a:t>
            </a:r>
            <a:endParaRPr lang="en-US" sz="2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BEST: </a:t>
            </a:r>
            <a:r>
              <a:rPr lang="en-US" sz="2000" dirty="0" smtClean="0"/>
              <a:t>TR or HR (ERV or HRV)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810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8" grpId="0"/>
      <p:bldP spid="12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IMC Sections: The code in regards to ventilation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endParaRPr lang="en-GB" dirty="0"/>
          </a:p>
        </p:txBody>
      </p:sp>
      <p:pic>
        <p:nvPicPr>
          <p:cNvPr id="8" name="Picture 7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80088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IMC 2012: Ventilation Sections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9125" y="1905000"/>
            <a:ext cx="7991475" cy="4114801"/>
          </a:xfrm>
        </p:spPr>
        <p:txBody>
          <a:bodyPr>
            <a:normAutofit/>
          </a:bodyPr>
          <a:lstStyle/>
          <a:p>
            <a:r>
              <a:rPr lang="en-US" dirty="0" smtClean="0"/>
              <a:t>Ventilation System (403.1)</a:t>
            </a:r>
            <a:endParaRPr lang="en-US" dirty="0"/>
          </a:p>
          <a:p>
            <a:r>
              <a:rPr lang="en-US" dirty="0" smtClean="0"/>
              <a:t>Outdoor </a:t>
            </a:r>
            <a:r>
              <a:rPr lang="en-US" dirty="0"/>
              <a:t>Air </a:t>
            </a:r>
            <a:r>
              <a:rPr lang="en-US" dirty="0" smtClean="0"/>
              <a:t>Required (403.2)</a:t>
            </a:r>
            <a:endParaRPr lang="en-US" dirty="0"/>
          </a:p>
          <a:p>
            <a:r>
              <a:rPr lang="en-US" dirty="0" smtClean="0"/>
              <a:t>Min </a:t>
            </a:r>
            <a:r>
              <a:rPr lang="en-US" dirty="0"/>
              <a:t>Air Flow </a:t>
            </a:r>
            <a:r>
              <a:rPr lang="en-US" dirty="0" smtClean="0"/>
              <a:t>Rates (403.3)</a:t>
            </a:r>
            <a:endParaRPr lang="en-US" dirty="0"/>
          </a:p>
          <a:p>
            <a:r>
              <a:rPr lang="en-US" dirty="0" smtClean="0"/>
              <a:t>Exhaust Ventilation (403.4)</a:t>
            </a:r>
            <a:endParaRPr lang="en-US" dirty="0"/>
          </a:p>
          <a:p>
            <a:r>
              <a:rPr lang="en-US" dirty="0" smtClean="0"/>
              <a:t>Variable </a:t>
            </a:r>
            <a:r>
              <a:rPr lang="en-US" dirty="0"/>
              <a:t>Air Volume system </a:t>
            </a:r>
            <a:r>
              <a:rPr lang="en-US" dirty="0" smtClean="0"/>
              <a:t>control (403.6)</a:t>
            </a:r>
            <a:endParaRPr lang="en-US" dirty="0"/>
          </a:p>
          <a:p>
            <a:r>
              <a:rPr lang="en-US" dirty="0" smtClean="0"/>
              <a:t>Balancing (403.7)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61950" y="1295400"/>
            <a:ext cx="4495800" cy="695325"/>
          </a:xfrm>
        </p:spPr>
        <p:txBody>
          <a:bodyPr/>
          <a:lstStyle/>
          <a:p>
            <a:r>
              <a:rPr lang="en-US" b="1" dirty="0" smtClean="0"/>
              <a:t>Sections Requiring Ventilation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2012 Code Applies to Multi-Family Projects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5" y="304800"/>
            <a:ext cx="7940675" cy="685800"/>
          </a:xfrm>
        </p:spPr>
        <p:txBody>
          <a:bodyPr/>
          <a:lstStyle/>
          <a:p>
            <a:r>
              <a:rPr lang="en-US" dirty="0" smtClean="0"/>
              <a:t>Section 403.1, 403.2, 403.4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1447800"/>
            <a:ext cx="8143875" cy="12954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Supply and Return (Exhaust) Air is required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Supply Air must equal mount of Exhaust Air</a:t>
            </a:r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1950" y="1066800"/>
            <a:ext cx="7639050" cy="695325"/>
          </a:xfrm>
        </p:spPr>
        <p:txBody>
          <a:bodyPr/>
          <a:lstStyle/>
          <a:p>
            <a:r>
              <a:rPr lang="en-US" b="1" dirty="0" smtClean="0"/>
              <a:t>403.1 (Ventilation System) - The Code Specifies: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Section 1502 M1502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619125" y="2968214"/>
            <a:ext cx="8143875" cy="10703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 smtClean="0"/>
              <a:t>Minimum airflow rate determined by Section 403.3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 smtClean="0"/>
              <a:t>Must deliver required rate of outdoor airflow to the BREATING ZONE within each OCCUPIABLE SPACE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381000" y="2577689"/>
            <a:ext cx="8378414" cy="5429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403.2 (Outdoor Air Required) – The Code Specifies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All IRC 2012 Residential Solutions can be used as IMC 2012 Commercial Solutions!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 Placeholder 8"/>
          <p:cNvSpPr txBox="1">
            <a:spLocks/>
          </p:cNvSpPr>
          <p:nvPr/>
        </p:nvSpPr>
        <p:spPr>
          <a:xfrm>
            <a:off x="642433" y="4652681"/>
            <a:ext cx="8143875" cy="10703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 smtClean="0"/>
              <a:t>Exhaust airflow rate determined by Section 403.3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 smtClean="0"/>
              <a:t>Exhaust makeup air  can be combination of outdoor air, recirculated air and transfer (except as limited by Section 403.2)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404308" y="4262156"/>
            <a:ext cx="8378414" cy="5429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403.4 (Exhaust Ventilation) – The Code Specifies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6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8" grpId="0"/>
      <p:bldP spid="12" grpId="0"/>
      <p:bldP spid="13" grpId="0" animBg="1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403.3 Minimum Air Flow Rates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4191000" cy="508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5800" y="1066800"/>
            <a:ext cx="1676400" cy="457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5867400" y="1524000"/>
            <a:ext cx="1828800" cy="381000"/>
          </a:xfrm>
          <a:prstGeom prst="bentConnector3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43800" y="174004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BREATHING ZONES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2590800" y="1066800"/>
            <a:ext cx="1371600" cy="50813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/>
          <p:cNvCxnSpPr>
            <a:stCxn id="7" idx="1"/>
          </p:cNvCxnSpPr>
          <p:nvPr/>
        </p:nvCxnSpPr>
        <p:spPr>
          <a:xfrm flipH="1" flipV="1">
            <a:off x="1828800" y="3607474"/>
            <a:ext cx="762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3429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OCCUPIABLE SPACE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6172200" y="1066800"/>
            <a:ext cx="533400" cy="457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Elbow Connector 12"/>
          <p:cNvCxnSpPr>
            <a:endCxn id="14" idx="0"/>
          </p:cNvCxnSpPr>
          <p:nvPr/>
        </p:nvCxnSpPr>
        <p:spPr>
          <a:xfrm rot="16200000" flipH="1">
            <a:off x="6162900" y="1917911"/>
            <a:ext cx="1880795" cy="1100194"/>
          </a:xfrm>
          <a:prstGeom prst="bent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34244" y="3408406"/>
            <a:ext cx="163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Exhaust Airflow Rate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724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  <p:bldP spid="7" grpId="0" animBg="1"/>
      <p:bldP spid="7" grpId="1" animBg="1"/>
      <p:bldP spid="10" grpId="0"/>
      <p:bldP spid="10" grpId="1"/>
      <p:bldP spid="11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5" y="304800"/>
            <a:ext cx="7940675" cy="685800"/>
          </a:xfrm>
        </p:spPr>
        <p:txBody>
          <a:bodyPr/>
          <a:lstStyle/>
          <a:p>
            <a:r>
              <a:rPr lang="en-US" dirty="0" smtClean="0"/>
              <a:t>Section </a:t>
            </a:r>
            <a:r>
              <a:rPr lang="en-US" dirty="0"/>
              <a:t>404.6 Variable Air Volume System Control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1447800"/>
            <a:ext cx="8143875" cy="12954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Controls required to regulate the flow of outdoor air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Control system must be designed to maintain the outdoor airflow rate required by Section 403.3</a:t>
            </a:r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1950" y="1066800"/>
            <a:ext cx="7639050" cy="695325"/>
          </a:xfrm>
        </p:spPr>
        <p:txBody>
          <a:bodyPr/>
          <a:lstStyle/>
          <a:p>
            <a:r>
              <a:rPr lang="en-US" b="1" dirty="0" smtClean="0"/>
              <a:t>The Code Specifies: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Section 1502 M1502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619125" y="3048000"/>
            <a:ext cx="6772275" cy="21407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 smtClean="0"/>
              <a:t>CVC – Continuous Ventilation Controls</a:t>
            </a:r>
          </a:p>
          <a:p>
            <a:pPr marL="857250" lvl="1" indent="-457200">
              <a:buFont typeface="Arial" pitchFamily="34" charset="0"/>
              <a:buAutoNum type="arabicPeriod"/>
            </a:pPr>
            <a:r>
              <a:rPr lang="en-US" sz="1600" dirty="0" smtClean="0"/>
              <a:t>Designed exclusively for TD-100, TD-100x and TD-150 to allow the fans to run continuously at a low rate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 smtClean="0"/>
              <a:t>Percentage Timers</a:t>
            </a:r>
          </a:p>
          <a:p>
            <a:pPr marL="857250" lvl="1" indent="-457200">
              <a:buFont typeface="Arial" pitchFamily="34" charset="0"/>
              <a:buAutoNum type="arabicPeriod"/>
            </a:pPr>
            <a:r>
              <a:rPr lang="en-US" sz="1600" dirty="0" smtClean="0"/>
              <a:t>Multiple options based on fan chosen!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381000" y="2657475"/>
            <a:ext cx="8378414" cy="5429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S&amp;P Solutions for Controls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14" y="2958521"/>
            <a:ext cx="1371600" cy="910988"/>
          </a:xfrm>
          <a:prstGeom prst="rect">
            <a:avLst/>
          </a:prstGeom>
        </p:spPr>
      </p:pic>
      <p:pic>
        <p:nvPicPr>
          <p:cNvPr id="17" name="Picture 4" descr="SPT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37050"/>
            <a:ext cx="55679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Placeholder 10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2" b="12781"/>
          <a:stretch>
            <a:fillRect/>
          </a:stretch>
        </p:blipFill>
        <p:spPr bwMode="auto">
          <a:xfrm>
            <a:off x="6019800" y="4428916"/>
            <a:ext cx="838200" cy="96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72" y="4349750"/>
            <a:ext cx="1049856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5334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 Specific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5334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HR Specific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315200" y="53340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General Options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211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2" grpId="0"/>
      <p:bldP spid="3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15: The code in regards to ventilation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  <a:endParaRPr lang="en-GB" dirty="0"/>
          </a:p>
        </p:txBody>
      </p:sp>
      <p:pic>
        <p:nvPicPr>
          <p:cNvPr id="5" name="Picture 2" descr="2012 International Residential Code® for One- and Two-Family Dwellings (IRC®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075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Supply Air is just as important as Exhaust Air</a:t>
            </a:r>
          </a:p>
          <a:p>
            <a:r>
              <a:rPr lang="en-US" dirty="0" smtClean="0"/>
              <a:t>S&amp;P offers a number of efficient and cost effective solutions to the IRC 2012 Chapter 15 </a:t>
            </a:r>
            <a:r>
              <a:rPr lang="en-US" dirty="0"/>
              <a:t>R</a:t>
            </a:r>
            <a:r>
              <a:rPr lang="en-US" dirty="0" smtClean="0"/>
              <a:t>equirements </a:t>
            </a:r>
          </a:p>
          <a:p>
            <a:r>
              <a:rPr lang="en-US" dirty="0" smtClean="0"/>
              <a:t>All </a:t>
            </a:r>
            <a:r>
              <a:rPr lang="en-US" dirty="0"/>
              <a:t>the products we discussed in the residential section translate into commercial.</a:t>
            </a:r>
            <a:endParaRPr lang="en-GB" dirty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What we have learned</a:t>
            </a:r>
            <a:endParaRPr lang="en-GB" dirty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54" y="5177118"/>
            <a:ext cx="1752600" cy="121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54" y="5105400"/>
            <a:ext cx="1564023" cy="12080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98054" y="4736068"/>
            <a:ext cx="3264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TR &amp; HR (ERVs &amp; HRVs)</a:t>
            </a:r>
            <a:endParaRPr lang="en-GB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98054" y="1764268"/>
            <a:ext cx="3264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TD-MIXVENT and TD-SILENT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18181" y="3212068"/>
            <a:ext cx="3264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PC-Premium CHOICE Fans</a:t>
            </a:r>
            <a:endParaRPr lang="en-GB" sz="16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70" y="2121932"/>
            <a:ext cx="1322530" cy="823253"/>
          </a:xfrm>
          <a:prstGeom prst="rect">
            <a:avLst/>
          </a:prstGeom>
        </p:spPr>
      </p:pic>
      <p:pic>
        <p:nvPicPr>
          <p:cNvPr id="16" name="Picture Placeholder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524781" y="2110659"/>
            <a:ext cx="1613601" cy="845800"/>
          </a:xfrm>
          <a:prstGeom prst="rect">
            <a:avLst/>
          </a:prstGeom>
        </p:spPr>
      </p:pic>
      <p:pic>
        <p:nvPicPr>
          <p:cNvPr id="17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44" y="3569732"/>
            <a:ext cx="1440819" cy="1045300"/>
          </a:xfrm>
        </p:spPr>
      </p:pic>
      <p:sp>
        <p:nvSpPr>
          <p:cNvPr id="18" name="TextBox 17"/>
          <p:cNvSpPr txBox="1"/>
          <p:nvPr/>
        </p:nvSpPr>
        <p:spPr>
          <a:xfrm>
            <a:off x="5498054" y="1219200"/>
            <a:ext cx="3469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S&amp;P Exhaust &amp; Supply Options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47274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0879" y="2063932"/>
            <a:ext cx="3728721" cy="174171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Thank you!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Any Questions?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IRC 2012: Chapter 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9125" y="1905000"/>
            <a:ext cx="7991475" cy="4114801"/>
          </a:xfrm>
        </p:spPr>
        <p:txBody>
          <a:bodyPr>
            <a:normAutofit/>
          </a:bodyPr>
          <a:lstStyle/>
          <a:p>
            <a:r>
              <a:rPr lang="en-US" dirty="0" smtClean="0"/>
              <a:t>Clothes Dryer Exhaust (M1502)</a:t>
            </a:r>
          </a:p>
          <a:p>
            <a:r>
              <a:rPr lang="en-US" dirty="0" smtClean="0"/>
              <a:t>Range Hood Exhaust (M1503)</a:t>
            </a:r>
          </a:p>
          <a:p>
            <a:r>
              <a:rPr lang="en-US" dirty="0" smtClean="0"/>
              <a:t>Mechanical Ventilation (M1507)</a:t>
            </a:r>
          </a:p>
          <a:p>
            <a:pPr lvl="1"/>
            <a:r>
              <a:rPr lang="en-US" dirty="0" smtClean="0"/>
              <a:t>Whole-house Ventilation</a:t>
            </a:r>
          </a:p>
          <a:p>
            <a:pPr lvl="1"/>
            <a:r>
              <a:rPr lang="en-US" dirty="0" smtClean="0"/>
              <a:t>Local Exhaust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61950" y="1295400"/>
            <a:ext cx="4495800" cy="695325"/>
          </a:xfrm>
        </p:spPr>
        <p:txBody>
          <a:bodyPr/>
          <a:lstStyle/>
          <a:p>
            <a:r>
              <a:rPr lang="en-US" b="1" dirty="0" smtClean="0"/>
              <a:t>Sections Requiring Ventilation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7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M1502: Clothes Dryer Exhaust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1447800"/>
            <a:ext cx="8143875" cy="12954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The dryer exhaust MUST terminate to the outside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The MAX. length of the [dryer] exhaust duct is 35’ from the connection to the outlet terminal</a:t>
            </a:r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1950" y="1066800"/>
            <a:ext cx="4495800" cy="695325"/>
          </a:xfrm>
        </p:spPr>
        <p:txBody>
          <a:bodyPr/>
          <a:lstStyle/>
          <a:p>
            <a:r>
              <a:rPr lang="en-US" b="1" dirty="0" smtClean="0"/>
              <a:t>The Code Specifies: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Section 1502 M1502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619125" y="3048000"/>
            <a:ext cx="8143875" cy="21407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rabicPeriod"/>
            </a:pPr>
            <a:r>
              <a:rPr lang="en-US" dirty="0" smtClean="0"/>
              <a:t>What if the dryer is NOT located close to the outlet terminal?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 smtClean="0"/>
              <a:t>What if the duct is longer than 35’ so elbows are necessary creating complicated duct work? (ref. table 1502.4.4.1)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FACT: </a:t>
            </a:r>
            <a:r>
              <a:rPr lang="en-US" dirty="0" smtClean="0"/>
              <a:t>When ducting from a dryer to the outlet is long and/or complicated the dryer cannot overcome the static pressure thus reducing efficiency and causing increased or poor drying time.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GB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381000" y="2657475"/>
            <a:ext cx="4495800" cy="695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Problem Created by Code:</a:t>
            </a:r>
            <a:endParaRPr lang="en-GB" dirty="0"/>
          </a:p>
        </p:txBody>
      </p:sp>
      <p:sp>
        <p:nvSpPr>
          <p:cNvPr id="17" name="Text Placeholder 8"/>
          <p:cNvSpPr txBox="1">
            <a:spLocks/>
          </p:cNvSpPr>
          <p:nvPr/>
        </p:nvSpPr>
        <p:spPr>
          <a:xfrm>
            <a:off x="615539" y="5562600"/>
            <a:ext cx="8143875" cy="21407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A Clothes Dryer Booster Fan will help overcome the static pressure created from long and/or complicated duct runs.</a:t>
            </a:r>
            <a:endParaRPr lang="en-GB" sz="2000" dirty="0"/>
          </a:p>
        </p:txBody>
      </p:sp>
      <p:sp>
        <p:nvSpPr>
          <p:cNvPr id="18" name="Text Placeholder 9"/>
          <p:cNvSpPr txBox="1">
            <a:spLocks/>
          </p:cNvSpPr>
          <p:nvPr/>
        </p:nvSpPr>
        <p:spPr>
          <a:xfrm>
            <a:off x="377414" y="5181600"/>
            <a:ext cx="4495800" cy="695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S&amp;P’s Solution: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08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build="p"/>
      <p:bldP spid="8" grpId="0"/>
      <p:bldP spid="12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S&amp;P Solution for M1502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9125" y="1981200"/>
            <a:ext cx="4238625" cy="4105275"/>
          </a:xfrm>
        </p:spPr>
        <p:txBody>
          <a:bodyPr/>
          <a:lstStyle/>
          <a:p>
            <a:r>
              <a:rPr lang="en-US" dirty="0" smtClean="0"/>
              <a:t>Centrifugal blade design capable of overcoming extreme resistance (high static pressure)</a:t>
            </a:r>
          </a:p>
          <a:p>
            <a:r>
              <a:rPr lang="en-US" dirty="0" smtClean="0"/>
              <a:t>Class F insulation</a:t>
            </a:r>
          </a:p>
          <a:p>
            <a:r>
              <a:rPr lang="en-US" dirty="0" smtClean="0"/>
              <a:t>“Fail-safe” activation method with Current Sensor</a:t>
            </a:r>
          </a:p>
          <a:p>
            <a:r>
              <a:rPr lang="en-US" dirty="0" smtClean="0"/>
              <a:t>Fan only runs when device senses current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57400"/>
            <a:ext cx="3971163" cy="2647442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1950" y="1371600"/>
            <a:ext cx="4495800" cy="695325"/>
          </a:xfrm>
        </p:spPr>
        <p:txBody>
          <a:bodyPr/>
          <a:lstStyle/>
          <a:p>
            <a:r>
              <a:rPr lang="en-US" sz="2800" b="1" dirty="0" smtClean="0"/>
              <a:t>PV100X with Current Sensor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488668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Section M1502 Clothes Dryer Exhaust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M1503: Range Hoods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1447800"/>
            <a:ext cx="8143875" cy="12954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Makeup air is required when system is capable of exhausting 400+ CFM</a:t>
            </a:r>
          </a:p>
          <a:p>
            <a:pPr marL="857250" lvl="1" indent="-457200">
              <a:buAutoNum type="arabicPeriod"/>
            </a:pPr>
            <a:r>
              <a:rPr lang="en-US" sz="1600" dirty="0" smtClean="0"/>
              <a:t>Rate of makeup air must be (approx.) equal to the exhaust air</a:t>
            </a:r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1950" y="1066800"/>
            <a:ext cx="4495800" cy="695325"/>
          </a:xfrm>
        </p:spPr>
        <p:txBody>
          <a:bodyPr/>
          <a:lstStyle/>
          <a:p>
            <a:r>
              <a:rPr lang="en-US" b="1" dirty="0" smtClean="0"/>
              <a:t>The Code Specifies: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Section M1503 Range Hoods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619125" y="2743200"/>
            <a:ext cx="8143875" cy="4476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Simple...</a:t>
            </a:r>
            <a:r>
              <a:rPr lang="en-US" sz="2000" b="1" dirty="0" smtClean="0"/>
              <a:t>Makeup Air!</a:t>
            </a:r>
            <a:endParaRPr lang="en-GB" sz="2000" b="1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381000" y="2362200"/>
            <a:ext cx="4495800" cy="695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Why You Need S&amp;P:</a:t>
            </a:r>
            <a:endParaRPr lang="en-GB" dirty="0"/>
          </a:p>
        </p:txBody>
      </p:sp>
      <p:sp>
        <p:nvSpPr>
          <p:cNvPr id="17" name="Text Placeholder 8"/>
          <p:cNvSpPr txBox="1">
            <a:spLocks/>
          </p:cNvSpPr>
          <p:nvPr/>
        </p:nvSpPr>
        <p:spPr>
          <a:xfrm>
            <a:off x="615539" y="3802828"/>
            <a:ext cx="8143875" cy="21407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buFont typeface="+mj-lt"/>
              <a:buAutoNum type="arabicPeriod"/>
            </a:pPr>
            <a:r>
              <a:rPr lang="en-US" sz="2000" b="1" dirty="0"/>
              <a:t>GOOD:  </a:t>
            </a:r>
            <a:r>
              <a:rPr lang="en-US" sz="2000" dirty="0"/>
              <a:t>TD-MIXVENT (Mixed Flow Fan)</a:t>
            </a:r>
            <a:endParaRPr lang="en-US" sz="2000" b="1" dirty="0">
              <a:solidFill>
                <a:srgbClr val="FF0000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en-US" sz="2000" b="1" dirty="0" smtClean="0"/>
              <a:t>BEST</a:t>
            </a:r>
            <a:r>
              <a:rPr lang="en-US" sz="2000" dirty="0" smtClean="0"/>
              <a:t>: </a:t>
            </a:r>
            <a:r>
              <a:rPr lang="en-US" sz="2000" dirty="0"/>
              <a:t>TD-SILENT (Mixed Flow Fan</a:t>
            </a:r>
            <a:r>
              <a:rPr lang="en-US" sz="2000" dirty="0" smtClean="0"/>
              <a:t>)</a:t>
            </a:r>
            <a:endParaRPr lang="en-US" sz="2000" b="1" dirty="0"/>
          </a:p>
        </p:txBody>
      </p:sp>
      <p:sp>
        <p:nvSpPr>
          <p:cNvPr id="18" name="Text Placeholder 9"/>
          <p:cNvSpPr txBox="1">
            <a:spLocks/>
          </p:cNvSpPr>
          <p:nvPr/>
        </p:nvSpPr>
        <p:spPr>
          <a:xfrm>
            <a:off x="377414" y="3421828"/>
            <a:ext cx="4495800" cy="695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S&amp;P’s Solutions: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4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8" grpId="0"/>
      <p:bldP spid="12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Solution for Makeup 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9125" y="1905000"/>
            <a:ext cx="4238625" cy="4257675"/>
          </a:xfrm>
        </p:spPr>
        <p:txBody>
          <a:bodyPr/>
          <a:lstStyle/>
          <a:p>
            <a:r>
              <a:rPr lang="en-US" b="1" dirty="0" smtClean="0"/>
              <a:t>TD-200 with filter box &amp; backdraft damper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Meets the requirement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revents cold </a:t>
            </a:r>
            <a:r>
              <a:rPr lang="en-US" dirty="0">
                <a:solidFill>
                  <a:prstClr val="black"/>
                </a:solidFill>
              </a:rPr>
              <a:t>air from </a:t>
            </a:r>
            <a:r>
              <a:rPr lang="en-US" dirty="0" smtClean="0">
                <a:solidFill>
                  <a:prstClr val="black"/>
                </a:solidFill>
              </a:rPr>
              <a:t>infiltrating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Filters the </a:t>
            </a:r>
            <a:r>
              <a:rPr lang="en-US" dirty="0">
                <a:solidFill>
                  <a:prstClr val="black"/>
                </a:solidFill>
              </a:rPr>
              <a:t>incoming </a:t>
            </a:r>
            <a:r>
              <a:rPr lang="en-US" dirty="0" smtClean="0">
                <a:solidFill>
                  <a:prstClr val="black"/>
                </a:solidFill>
              </a:rPr>
              <a:t>air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D</a:t>
            </a:r>
            <a:r>
              <a:rPr lang="en-US" dirty="0" smtClean="0">
                <a:solidFill>
                  <a:prstClr val="black"/>
                </a:solidFill>
              </a:rPr>
              <a:t>istributes air through </a:t>
            </a:r>
            <a:r>
              <a:rPr lang="en-US" dirty="0">
                <a:solidFill>
                  <a:prstClr val="black"/>
                </a:solidFill>
              </a:rPr>
              <a:t>a small round </a:t>
            </a:r>
            <a:r>
              <a:rPr lang="en-US" dirty="0" smtClean="0">
                <a:solidFill>
                  <a:prstClr val="black"/>
                </a:solidFill>
              </a:rPr>
              <a:t>grille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B</a:t>
            </a:r>
            <a:r>
              <a:rPr lang="en-US" dirty="0" smtClean="0">
                <a:solidFill>
                  <a:prstClr val="black"/>
                </a:solidFill>
              </a:rPr>
              <a:t>rings air </a:t>
            </a:r>
            <a:r>
              <a:rPr lang="en-US" dirty="0">
                <a:solidFill>
                  <a:prstClr val="black"/>
                </a:solidFill>
              </a:rPr>
              <a:t>in </a:t>
            </a:r>
            <a:r>
              <a:rPr lang="en-US" dirty="0" smtClean="0">
                <a:solidFill>
                  <a:prstClr val="black"/>
                </a:solidFill>
              </a:rPr>
              <a:t>through </a:t>
            </a:r>
            <a:r>
              <a:rPr lang="en-US" dirty="0">
                <a:solidFill>
                  <a:prstClr val="black"/>
                </a:solidFill>
              </a:rPr>
              <a:t>an aluminum </a:t>
            </a:r>
            <a:r>
              <a:rPr lang="en-US" dirty="0" smtClean="0">
                <a:solidFill>
                  <a:prstClr val="black"/>
                </a:solidFill>
              </a:rPr>
              <a:t>outdoor grille</a:t>
            </a:r>
          </a:p>
          <a:p>
            <a:pPr lvl="1"/>
            <a:endParaRPr lang="en-GB" dirty="0"/>
          </a:p>
          <a:p>
            <a:endParaRPr lang="en-US" dirty="0" smtClean="0"/>
          </a:p>
          <a:p>
            <a:endParaRPr lang="en-GB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65" y="1066800"/>
            <a:ext cx="2087135" cy="1754997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04800" y="1219200"/>
            <a:ext cx="4495800" cy="695325"/>
          </a:xfrm>
        </p:spPr>
        <p:txBody>
          <a:bodyPr/>
          <a:lstStyle/>
          <a:p>
            <a:r>
              <a:rPr lang="en-US" dirty="0" smtClean="0"/>
              <a:t>TD MIXVENT: Mixed Flow Fan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56" y="3780634"/>
            <a:ext cx="1703798" cy="1131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01" y="3733800"/>
            <a:ext cx="1657753" cy="1225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01" y="5140489"/>
            <a:ext cx="1302509" cy="10593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64" y="5006853"/>
            <a:ext cx="2047981" cy="13602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Section M1503 Range Hoods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743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dirty="0" smtClean="0">
                <a:solidFill>
                  <a:prstClr val="black"/>
                </a:solidFill>
              </a:rPr>
              <a:t>TD-200 </a:t>
            </a:r>
            <a:r>
              <a:rPr lang="en-US" dirty="0">
                <a:solidFill>
                  <a:prstClr val="black"/>
                </a:solidFill>
              </a:rPr>
              <a:t>operates at 2 </a:t>
            </a:r>
            <a:r>
              <a:rPr lang="en-US" dirty="0" smtClean="0">
                <a:solidFill>
                  <a:prstClr val="black"/>
                </a:solidFill>
              </a:rPr>
              <a:t>sones! 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That’s just twice </a:t>
            </a:r>
            <a:r>
              <a:rPr lang="en-US" dirty="0">
                <a:solidFill>
                  <a:prstClr val="black"/>
                </a:solidFill>
              </a:rPr>
              <a:t>as loud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as </a:t>
            </a:r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dirty="0" smtClean="0">
                <a:solidFill>
                  <a:prstClr val="black"/>
                </a:solidFill>
              </a:rPr>
              <a:t>refrigerator. 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62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Solution for Makeup 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9125" y="1752600"/>
            <a:ext cx="4238625" cy="4410075"/>
          </a:xfrm>
        </p:spPr>
        <p:txBody>
          <a:bodyPr>
            <a:normAutofit/>
          </a:bodyPr>
          <a:lstStyle/>
          <a:p>
            <a:r>
              <a:rPr lang="en-US" b="1" dirty="0" smtClean="0"/>
              <a:t>TD-200S w/filter box &amp; backdraft damper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eets </a:t>
            </a:r>
            <a:r>
              <a:rPr lang="en-US" dirty="0"/>
              <a:t>the </a:t>
            </a:r>
            <a:r>
              <a:rPr lang="en-US" dirty="0" smtClean="0"/>
              <a:t>requirement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revents cold </a:t>
            </a:r>
            <a:r>
              <a:rPr lang="en-US" dirty="0"/>
              <a:t>air from </a:t>
            </a:r>
            <a:r>
              <a:rPr lang="en-US" dirty="0" smtClean="0"/>
              <a:t>infiltrating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ilters the </a:t>
            </a:r>
            <a:r>
              <a:rPr lang="en-US" dirty="0"/>
              <a:t>incoming </a:t>
            </a:r>
            <a:r>
              <a:rPr lang="en-US" dirty="0" smtClean="0"/>
              <a:t>air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istributes air through </a:t>
            </a:r>
            <a:r>
              <a:rPr lang="en-US" dirty="0"/>
              <a:t>a small round </a:t>
            </a:r>
            <a:r>
              <a:rPr lang="en-US" dirty="0" smtClean="0"/>
              <a:t>grille </a:t>
            </a:r>
          </a:p>
          <a:p>
            <a:pPr lvl="1"/>
            <a:r>
              <a:rPr lang="en-US" dirty="0" smtClean="0"/>
              <a:t>Brings air </a:t>
            </a:r>
            <a:r>
              <a:rPr lang="en-US" dirty="0"/>
              <a:t>in </a:t>
            </a:r>
            <a:r>
              <a:rPr lang="en-US" dirty="0" smtClean="0"/>
              <a:t>through </a:t>
            </a:r>
            <a:r>
              <a:rPr lang="en-US" dirty="0"/>
              <a:t>an aluminum </a:t>
            </a:r>
            <a:r>
              <a:rPr lang="en-US" dirty="0" smtClean="0"/>
              <a:t>outdoor grille</a:t>
            </a:r>
          </a:p>
          <a:p>
            <a:endParaRPr lang="en-GB" b="1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43000"/>
            <a:ext cx="2171700" cy="1447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219200"/>
            <a:ext cx="5928104" cy="695325"/>
          </a:xfrm>
        </p:spPr>
        <p:txBody>
          <a:bodyPr/>
          <a:lstStyle/>
          <a:p>
            <a:r>
              <a:rPr lang="en-US" dirty="0" smtClean="0"/>
              <a:t>TD  SILENT: Extremely Quiet Mixed Flow Fan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55" y="3652874"/>
            <a:ext cx="1703798" cy="1131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657600"/>
            <a:ext cx="1657753" cy="1225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012729"/>
            <a:ext cx="1302509" cy="10593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663" y="4879093"/>
            <a:ext cx="2047981" cy="13602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Section M1503 Range Hoods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2590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dirty="0" smtClean="0">
                <a:solidFill>
                  <a:prstClr val="black"/>
                </a:solidFill>
              </a:rPr>
              <a:t>TD-200S Silent </a:t>
            </a:r>
            <a:r>
              <a:rPr lang="en-US" dirty="0">
                <a:solidFill>
                  <a:prstClr val="black"/>
                </a:solidFill>
              </a:rPr>
              <a:t>operates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at .5 sones! 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That’s ½ as quiet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as </a:t>
            </a:r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dirty="0" smtClean="0">
                <a:solidFill>
                  <a:prstClr val="black"/>
                </a:solidFill>
              </a:rPr>
              <a:t>refrigerator. 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6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theme/theme1.xml><?xml version="1.0" encoding="utf-8"?>
<a:theme xmlns:a="http://schemas.openxmlformats.org/drawingml/2006/main" name="2_Office Theme">
  <a:themeElements>
    <a:clrScheme name="BlueVolt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73AE"/>
      </a:accent1>
      <a:accent2>
        <a:srgbClr val="00AFDB"/>
      </a:accent2>
      <a:accent3>
        <a:srgbClr val="C2CD23"/>
      </a:accent3>
      <a:accent4>
        <a:srgbClr val="DE791C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13026</TotalTime>
  <Words>1622</Words>
  <Application>Microsoft Office PowerPoint</Application>
  <PresentationFormat>On-screen Show (4:3)</PresentationFormat>
  <Paragraphs>261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2_Office Theme</vt:lpstr>
      <vt:lpstr>S&amp;P USA &amp; the 2012 International Residential and Mechanical Code for Ventilation</vt:lpstr>
      <vt:lpstr>S&amp;P and IRC/IMC 2012</vt:lpstr>
      <vt:lpstr>Chapter 15: The code in regards to ventilation</vt:lpstr>
      <vt:lpstr>IRC 2012: Chapter 15</vt:lpstr>
      <vt:lpstr>Section M1502: Clothes Dryer Exhaust</vt:lpstr>
      <vt:lpstr>S&amp;P Solution for M1502</vt:lpstr>
      <vt:lpstr>Section M1503: Range Hoods</vt:lpstr>
      <vt:lpstr>Good Solution for Makeup Air</vt:lpstr>
      <vt:lpstr>Better Solution for Makeup Air</vt:lpstr>
      <vt:lpstr>Section M1507: Mechanical Ventilation</vt:lpstr>
      <vt:lpstr>Whole House Ventilation</vt:lpstr>
      <vt:lpstr>Good Solution: Whole House Ventilation</vt:lpstr>
      <vt:lpstr>Exhaust Side of Good Solution</vt:lpstr>
      <vt:lpstr>Supply Side of the Good Solution</vt:lpstr>
      <vt:lpstr>Better Solution for Whole House Ventilation</vt:lpstr>
      <vt:lpstr>Best Solution for Whole House Ventilation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M1507: Mechanical Ventilation</vt:lpstr>
      <vt:lpstr>Section M1507: Mechanical Ventilation</vt:lpstr>
      <vt:lpstr>Section M1507: Mechanical Ventilation</vt:lpstr>
      <vt:lpstr>IMC Sections: The code in regards to ventilation</vt:lpstr>
      <vt:lpstr>IMC 2012: Ventilation Sections</vt:lpstr>
      <vt:lpstr>Section 403.1, 403.2, 403.4</vt:lpstr>
      <vt:lpstr>Section 403.3 Minimum Air Flow Rates </vt:lpstr>
      <vt:lpstr>Section 404.6 Variable Air Volume System Control</vt:lpstr>
      <vt:lpstr>Conclusions</vt:lpstr>
      <vt:lpstr>Thank you!  Any 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Smith</dc:creator>
  <cp:lastModifiedBy>Leigh Carpenter</cp:lastModifiedBy>
  <cp:revision>106</cp:revision>
  <dcterms:created xsi:type="dcterms:W3CDTF">2014-01-20T17:16:49Z</dcterms:created>
  <dcterms:modified xsi:type="dcterms:W3CDTF">2015-05-13T17:16:43Z</dcterms:modified>
</cp:coreProperties>
</file>